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9" r:id="rId2"/>
    <p:sldId id="280" r:id="rId3"/>
    <p:sldId id="281" r:id="rId4"/>
    <p:sldId id="288" r:id="rId5"/>
    <p:sldId id="290" r:id="rId6"/>
    <p:sldId id="289" r:id="rId7"/>
    <p:sldId id="282" r:id="rId8"/>
    <p:sldId id="283" r:id="rId9"/>
    <p:sldId id="285" r:id="rId10"/>
    <p:sldId id="259" r:id="rId11"/>
    <p:sldId id="257" r:id="rId12"/>
    <p:sldId id="286" r:id="rId13"/>
    <p:sldId id="278" r:id="rId14"/>
    <p:sldId id="276" r:id="rId15"/>
    <p:sldId id="275" r:id="rId16"/>
    <p:sldId id="277" r:id="rId17"/>
    <p:sldId id="258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68" d="100"/>
          <a:sy n="168" d="100"/>
        </p:scale>
        <p:origin x="-104" y="-416"/>
      </p:cViewPr>
      <p:guideLst>
        <p:guide orient="horz" pos="2156"/>
        <p:guide pos="30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F7FA3-AAC2-D449-8FA0-CCB0BEA7EB9E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FC1-97CC-5744-9158-AFFE0B86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X_{t+1} = </a:t>
            </a:r>
            <a:r>
              <a:rPr lang="en-US" dirty="0" err="1" smtClean="0"/>
              <a:t>rX_t</a:t>
            </a:r>
            <a:r>
              <a:rPr lang="en-US" dirty="0" smtClean="0"/>
              <a:t>*(1-X_t/K)</a:t>
            </a:r>
          </a:p>
          <a:p>
            <a:r>
              <a:rPr lang="en-US" dirty="0" smtClean="0"/>
              <a:t>Top</a:t>
            </a:r>
            <a:r>
              <a:rPr lang="en-US" baseline="0" dirty="0" smtClean="0"/>
              <a:t> (L-R): r=2.7, r=3.4.</a:t>
            </a:r>
          </a:p>
          <a:p>
            <a:r>
              <a:rPr lang="en-US" baseline="0" dirty="0" smtClean="0"/>
              <a:t>Bottom (L-R): 3.8,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AFC1-97CC-5744-9158-AFFE0B868C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Stochasticity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Lorenz,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meterologist</a:t>
            </a:r>
            <a:r>
              <a:rPr lang="en-US" baseline="0" dirty="0" smtClean="0"/>
              <a:t>. If weather systems were chaotic then an almost </a:t>
            </a:r>
            <a:r>
              <a:rPr lang="en-US" baseline="0" dirty="0" err="1" smtClean="0"/>
              <a:t>negilible</a:t>
            </a:r>
            <a:r>
              <a:rPr lang="en-US" baseline="0" dirty="0" smtClean="0"/>
              <a:t> change in local wind speed in South America, such as that created by the wing flap of a butterfly, may ultimately be the difference between having or not having a </a:t>
            </a:r>
            <a:r>
              <a:rPr lang="en-US" baseline="0" dirty="0" err="1" smtClean="0"/>
              <a:t>hurrican</a:t>
            </a:r>
            <a:r>
              <a:rPr lang="en-US" baseline="0" dirty="0" smtClean="0"/>
              <a:t> in the Northern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41- 43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Becks and colleagues</a:t>
            </a:r>
            <a:r>
              <a:rPr lang="en-US" baseline="0" dirty="0" smtClean="0"/>
              <a:t> </a:t>
            </a:r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rates </a:t>
            </a:r>
            <a:r>
              <a:rPr lang="en-US" i="1" dirty="0" smtClean="0"/>
              <a:t>D</a:t>
            </a:r>
            <a:r>
              <a:rPr lang="en-US" dirty="0" smtClean="0"/>
              <a:t> were as follows: </a:t>
            </a:r>
            <a:r>
              <a:rPr lang="en-US" b="1" dirty="0" smtClean="0"/>
              <a:t>a</a:t>
            </a:r>
            <a:r>
              <a:rPr lang="en-US" dirty="0" smtClean="0"/>
              <a:t>, 0.90 d</a:t>
            </a:r>
            <a:r>
              <a:rPr lang="en-US" baseline="30000" dirty="0" smtClean="0"/>
              <a:t>-1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, 0.75 d</a:t>
            </a:r>
            <a:r>
              <a:rPr lang="en-US" baseline="30000" dirty="0" smtClean="0"/>
              <a:t>-1</a:t>
            </a:r>
            <a:r>
              <a:rPr lang="en-US" dirty="0" smtClean="0"/>
              <a:t>; </a:t>
            </a:r>
            <a:r>
              <a:rPr lang="en-US" b="1" dirty="0" smtClean="0"/>
              <a:t>c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(the line indicates the change to 0.75 d</a:t>
            </a:r>
            <a:r>
              <a:rPr lang="en-US" baseline="30000" dirty="0" smtClean="0"/>
              <a:t>-1</a:t>
            </a:r>
            <a:r>
              <a:rPr lang="en-US" dirty="0" smtClean="0"/>
              <a:t> at day 30); </a:t>
            </a:r>
            <a:r>
              <a:rPr lang="en-US" b="1" dirty="0" smtClean="0"/>
              <a:t>d</a:t>
            </a:r>
            <a:r>
              <a:rPr lang="en-US" dirty="0" smtClean="0"/>
              <a:t>−</a:t>
            </a:r>
            <a:r>
              <a:rPr lang="en-US" b="1" dirty="0" smtClean="0"/>
              <a:t>g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experiments; no sampling took place on days 3, 4 and 7−13 in </a:t>
            </a:r>
            <a:r>
              <a:rPr lang="en-US" b="1" dirty="0" smtClean="0"/>
              <a:t>f</a:t>
            </a:r>
            <a:r>
              <a:rPr lang="en-US" dirty="0" smtClean="0"/>
              <a:t> and </a:t>
            </a:r>
            <a:r>
              <a:rPr lang="en-US" b="1" dirty="0" smtClean="0"/>
              <a:t>g</a:t>
            </a:r>
            <a:r>
              <a:rPr lang="en-US" dirty="0" smtClean="0"/>
              <a:t>); </a:t>
            </a:r>
            <a:r>
              <a:rPr lang="en-US" b="1" dirty="0" smtClean="0"/>
              <a:t>h</a:t>
            </a:r>
            <a:r>
              <a:rPr lang="en-US" dirty="0" smtClean="0"/>
              <a:t>, </a:t>
            </a:r>
            <a:r>
              <a:rPr lang="en-US" b="1" dirty="0" err="1" smtClean="0"/>
              <a:t>i</a:t>
            </a:r>
            <a:r>
              <a:rPr lang="en-US" dirty="0" smtClean="0"/>
              <a:t>, 0.45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experiments). Open circles, </a:t>
            </a:r>
            <a:r>
              <a:rPr lang="en-US" i="1" dirty="0" err="1" smtClean="0"/>
              <a:t>Pedobacter</a:t>
            </a:r>
            <a:r>
              <a:rPr lang="en-US" dirty="0" smtClean="0"/>
              <a:t> (preferred prey); filled circles, </a:t>
            </a:r>
            <a:r>
              <a:rPr lang="en-US" i="1" dirty="0" err="1" smtClean="0"/>
              <a:t>Brevundimonas</a:t>
            </a:r>
            <a:r>
              <a:rPr lang="en-US" dirty="0" smtClean="0"/>
              <a:t> (less-preferred prey); horizontal bar, </a:t>
            </a:r>
            <a:r>
              <a:rPr lang="en-US" i="1" dirty="0" err="1" smtClean="0"/>
              <a:t>Tetrahymena</a:t>
            </a:r>
            <a:r>
              <a:rPr lang="en-US" dirty="0" smtClean="0"/>
              <a:t> (predator). Vertical bars represent the </a:t>
            </a:r>
            <a:r>
              <a:rPr lang="en-US" dirty="0" err="1" smtClean="0"/>
              <a:t>s.d.</a:t>
            </a:r>
            <a:r>
              <a:rPr lang="en-US" dirty="0" smtClean="0"/>
              <a:t> of triplicate samples taken separately from one </a:t>
            </a:r>
            <a:r>
              <a:rPr lang="en-US" dirty="0" err="1" smtClean="0"/>
              <a:t>chemostat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Becks and colleagues</a:t>
            </a:r>
            <a:r>
              <a:rPr lang="en-US" baseline="0" smtClean="0"/>
              <a:t> </a:t>
            </a:r>
            <a:r>
              <a:rPr lang="en-US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10F-C656-B04B-8232-5842BB3FE874}" type="datetimeFigureOut">
              <a:rPr lang="en-US" smtClean="0"/>
              <a:t>19-10-01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.usu.edu/~powell/ysa-html/node8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Density dependence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dependence of a per capita life history parameter on population size or density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29990" y="6353665"/>
            <a:ext cx="489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Reading: </a:t>
            </a:r>
            <a:r>
              <a:rPr lang="en-US" dirty="0" err="1" smtClean="0"/>
              <a:t>vandermeer</a:t>
            </a:r>
            <a:r>
              <a:rPr lang="en-US" dirty="0" smtClean="0"/>
              <a:t> and Goldberg p7-19; p28-29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0"/>
            <a:ext cx="816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01" y="1250972"/>
            <a:ext cx="7290018" cy="5103013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95" y="6103632"/>
            <a:ext cx="219748" cy="30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3" y="3335338"/>
            <a:ext cx="428453" cy="3460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9569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97" y="2906702"/>
            <a:ext cx="8229600" cy="2904039"/>
          </a:xfrm>
        </p:spPr>
        <p:txBody>
          <a:bodyPr/>
          <a:lstStyle/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the carrying capacity, but negative values are still possibl</a:t>
            </a:r>
            <a:r>
              <a:rPr lang="en-US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" y="1578214"/>
            <a:ext cx="8686800" cy="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nsity Depen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7" y="1576720"/>
            <a:ext cx="6814636" cy="446737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3" y="3048275"/>
            <a:ext cx="890903" cy="9021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7" y="6044092"/>
            <a:ext cx="501084" cy="40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0385" y="3576817"/>
            <a:ext cx="199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</a:rPr>
              <a:t>Beverton</a:t>
            </a:r>
            <a:r>
              <a:rPr lang="en-US" sz="2400" b="1" dirty="0" smtClean="0">
                <a:solidFill>
                  <a:srgbClr val="660066"/>
                </a:solidFill>
              </a:rPr>
              <a:t>-Holt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2170" y="4838760"/>
            <a:ext cx="97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Ricker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4145" y="4377095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Logistic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33" y="250942"/>
            <a:ext cx="8566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</a:t>
            </a:r>
            <a:r>
              <a:rPr lang="en-US" sz="3200" dirty="0" smtClean="0"/>
              <a:t>iscrete time models of density-dependent population growth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27664" y="2220142"/>
            <a:ext cx="129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 capita</a:t>
            </a:r>
          </a:p>
          <a:p>
            <a:r>
              <a:rPr lang="en-US" dirty="0"/>
              <a:t>g</a:t>
            </a:r>
            <a:r>
              <a:rPr lang="en-US" dirty="0" smtClean="0"/>
              <a:t>rowth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69" y="249451"/>
            <a:ext cx="816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69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6" y="5388924"/>
            <a:ext cx="8100257" cy="1151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a. Equilibrium at 0;            b. Equilibrium at K;</a:t>
            </a:r>
          </a:p>
          <a:p>
            <a:pPr marL="0" indent="0">
              <a:buNone/>
            </a:pPr>
            <a:r>
              <a:rPr lang="en-US" sz="2800" dirty="0" smtClean="0"/>
              <a:t>c. Periodic cycles;              d. Chaos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50984"/>
              </p:ext>
            </p:extLst>
          </p:nvPr>
        </p:nvGraphicFramePr>
        <p:xfrm>
          <a:off x="1255400" y="491846"/>
          <a:ext cx="6782426" cy="454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4749514"/>
                <a:gridCol w="2032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Dynamics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Geometric</a:t>
                      </a:r>
                      <a:r>
                        <a:rPr lang="en-US" sz="3200" baseline="0" dirty="0" smtClean="0"/>
                        <a:t> (DT exponential)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 exponential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</a:t>
                      </a:r>
                      <a:r>
                        <a:rPr lang="en-US" sz="3200" baseline="0" dirty="0" smtClean="0"/>
                        <a:t> logistic growth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987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Alternative DT</a:t>
                      </a:r>
                      <a:r>
                        <a:rPr lang="en-US" sz="3200" baseline="0" dirty="0" smtClean="0"/>
                        <a:t> logistic map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Ricker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Beverton</a:t>
                      </a:r>
                      <a:r>
                        <a:rPr lang="en-US" sz="3200" dirty="0" smtClean="0"/>
                        <a:t>-Holt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0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953"/>
            <a:ext cx="8229600" cy="11727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Do biological populations exhibit chaotic dynamics?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4" y="1676055"/>
            <a:ext cx="3565549" cy="5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identify chaos?</a:t>
            </a:r>
            <a:endParaRPr lang="en-US" dirty="0"/>
          </a:p>
        </p:txBody>
      </p:sp>
      <p:pic>
        <p:nvPicPr>
          <p:cNvPr id="4" name="Picture 3" descr="Ricke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51315" r="51263" b="1790"/>
          <a:stretch/>
        </p:blipFill>
        <p:spPr>
          <a:xfrm>
            <a:off x="457200" y="1417638"/>
            <a:ext cx="3146953" cy="240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3" y="3945727"/>
            <a:ext cx="7400766" cy="285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4576" y="3643598"/>
            <a:ext cx="499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midge </a:t>
            </a:r>
            <a:r>
              <a:rPr lang="en-US" sz="1600" i="1" dirty="0" err="1" smtClean="0"/>
              <a:t>Tanytarsus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gracilentus</a:t>
            </a:r>
            <a:r>
              <a:rPr lang="en-US" sz="1600" i="1" dirty="0" smtClean="0"/>
              <a:t> </a:t>
            </a:r>
            <a:r>
              <a:rPr lang="en-US" sz="1600" dirty="0" smtClean="0"/>
              <a:t>in Lake </a:t>
            </a:r>
            <a:r>
              <a:rPr lang="en-US" sz="1600" dirty="0" err="1" smtClean="0"/>
              <a:t>Myvatn</a:t>
            </a:r>
            <a:r>
              <a:rPr lang="en-US" sz="1600" dirty="0" smtClean="0"/>
              <a:t>, Iceland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39607" y="3945727"/>
            <a:ext cx="4348866" cy="2912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3" y="4261280"/>
            <a:ext cx="3945379" cy="1933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175" y="6333134"/>
            <a:ext cx="1984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Kenneth Chang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09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376"/>
            <a:ext cx="8229600" cy="571878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Definition of chaos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‘a trajectory is chaotic if it is bounded in magnitude, neither periodic or approaches a periodic state, and is sensitive to initial conditions’ </a:t>
            </a:r>
            <a:r>
              <a:rPr lang="en-US" sz="1800" dirty="0" smtClean="0"/>
              <a:t>Cushing et al. 2002. Chaos in ecology. Academic Press.</a:t>
            </a:r>
          </a:p>
          <a:p>
            <a:endParaRPr lang="en-US" dirty="0"/>
          </a:p>
          <a:p>
            <a:r>
              <a:rPr lang="en-US" dirty="0" smtClean="0"/>
              <a:t>Extreme sensitivity to initial conditions – butterfly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8630"/>
          </a:xfrm>
        </p:spPr>
        <p:txBody>
          <a:bodyPr/>
          <a:lstStyle/>
          <a:p>
            <a:r>
              <a:rPr lang="en-US" dirty="0" smtClean="0"/>
              <a:t>Logistic growth model can be derived assuming</a:t>
            </a:r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is linearly related to food available</a:t>
            </a:r>
          </a:p>
          <a:p>
            <a:pPr lvl="1"/>
            <a:r>
              <a:rPr lang="en-US" dirty="0" smtClean="0"/>
              <a:t>Food available is linearly related to population size</a:t>
            </a:r>
          </a:p>
          <a:p>
            <a:pPr marL="457200" lvl="1" indent="0">
              <a:buNone/>
            </a:pPr>
            <a:r>
              <a:rPr lang="en-US" dirty="0" smtClean="0"/>
              <a:t>See </a:t>
            </a:r>
            <a:r>
              <a:rPr lang="en-US" dirty="0" err="1"/>
              <a:t>v</a:t>
            </a:r>
            <a:r>
              <a:rPr lang="en-US" dirty="0" err="1" smtClean="0"/>
              <a:t>andermeer</a:t>
            </a:r>
            <a:r>
              <a:rPr lang="en-US" dirty="0" smtClean="0"/>
              <a:t> and Goldberg p. 14-17 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8" y="4947655"/>
            <a:ext cx="5473700" cy="1104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nit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13"/>
            <a:ext cx="9144000" cy="2700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975" y="2084181"/>
            <a:ext cx="28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6026" y="2084181"/>
            <a:ext cx="31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1.01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975" y="5463635"/>
            <a:ext cx="3019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Ricker model: </a:t>
            </a:r>
            <a:r>
              <a:rPr lang="en-US" sz="20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= 3.5,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=20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8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3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6033" y="6471920"/>
            <a:ext cx="354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credit: Fir0002</a:t>
            </a:r>
            <a:r>
              <a:rPr lang="en-US" dirty="0"/>
              <a:t>/</a:t>
            </a:r>
            <a:r>
              <a:rPr lang="en-US" dirty="0" err="1" smtClean="0"/>
              <a:t>Flagstaffotos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290"/>
            <a:ext cx="8229600" cy="5601873"/>
          </a:xfrm>
        </p:spPr>
        <p:txBody>
          <a:bodyPr/>
          <a:lstStyle/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 descr="Screen Shot 2015-10-08 at 10.3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137973"/>
            <a:ext cx="815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23544"/>
            <a:ext cx="8229600" cy="3421330"/>
          </a:xfrm>
        </p:spPr>
        <p:txBody>
          <a:bodyPr>
            <a:normAutofit/>
          </a:bodyPr>
          <a:lstStyle/>
          <a:p>
            <a:r>
              <a:rPr lang="en-US" dirty="0" smtClean="0"/>
              <a:t>28 insect data sets</a:t>
            </a:r>
          </a:p>
          <a:p>
            <a:r>
              <a:rPr lang="en-US" dirty="0" smtClean="0"/>
              <a:t>Only the laboratory study of blowflies by Nicholson had parameters in the chaotic regime</a:t>
            </a:r>
          </a:p>
          <a:p>
            <a:r>
              <a:rPr lang="en-US" dirty="0" smtClean="0"/>
              <a:t>Could be a laboratory artifact: not subject to natural mortality from parasitic wasps</a:t>
            </a:r>
          </a:p>
        </p:txBody>
      </p:sp>
      <p:pic>
        <p:nvPicPr>
          <p:cNvPr id="4" name="Picture 3" descr="Screen Shot 2015-10-08 at 11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113"/>
            <a:ext cx="9144000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77" y="4466318"/>
            <a:ext cx="8229600" cy="1895064"/>
          </a:xfrm>
        </p:spPr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sz="1900" dirty="0" smtClean="0"/>
              <a:t>(Thomas et al. 1980) </a:t>
            </a:r>
            <a:r>
              <a:rPr lang="en-US" dirty="0" smtClean="0"/>
              <a:t>and 25 </a:t>
            </a:r>
            <a:r>
              <a:rPr lang="en-US" sz="1800" dirty="0" smtClean="0"/>
              <a:t>(Mueller and Ayala 1991) </a:t>
            </a:r>
            <a:r>
              <a:rPr lang="en-US" dirty="0" smtClean="0"/>
              <a:t>genetically distinct fruit fly populations</a:t>
            </a:r>
          </a:p>
          <a:p>
            <a:r>
              <a:rPr lang="en-US" dirty="0" smtClean="0"/>
              <a:t>No evidence of 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4" y="96964"/>
            <a:ext cx="5417373" cy="420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026863"/>
            <a:ext cx="197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Andre </a:t>
            </a:r>
            <a:r>
              <a:rPr lang="en-US" sz="1200" dirty="0" err="1" smtClean="0"/>
              <a:t>Karwath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3" y="4217234"/>
            <a:ext cx="8229600" cy="28604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Measles in NYC and Baltimore, 1928-1963</a:t>
            </a:r>
          </a:p>
          <a:p>
            <a:r>
              <a:rPr lang="en-US" sz="2400" dirty="0" smtClean="0"/>
              <a:t>Analyses find the dynamics are chaotic</a:t>
            </a:r>
          </a:p>
          <a:p>
            <a:r>
              <a:rPr lang="en-US" sz="2400" dirty="0" smtClean="0"/>
              <a:t>Doubts: birth rates have changed over time, amount of seasonal forcing required to generate chaos more than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35" y="0"/>
            <a:ext cx="5197720" cy="208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5" y="1987984"/>
            <a:ext cx="5214443" cy="217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478" y="3490327"/>
            <a:ext cx="161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Hedrich</a:t>
            </a:r>
            <a:r>
              <a:rPr lang="en-US" sz="1200" dirty="0" smtClean="0"/>
              <a:t> (1933)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50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6127"/>
            <a:ext cx="8229600" cy="1766905"/>
          </a:xfrm>
        </p:spPr>
        <p:txBody>
          <a:bodyPr/>
          <a:lstStyle/>
          <a:p>
            <a:r>
              <a:rPr lang="en-US" i="1" dirty="0" err="1" smtClean="0"/>
              <a:t>Microtus</a:t>
            </a:r>
            <a:r>
              <a:rPr lang="en-US" dirty="0" smtClean="0"/>
              <a:t> voles in western Finland</a:t>
            </a:r>
          </a:p>
          <a:p>
            <a:r>
              <a:rPr lang="en-US" dirty="0" smtClean="0"/>
              <a:t>Time series shows ‘chaos superimposed’ on top of a more regular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047450" cy="397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118299"/>
            <a:ext cx="154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Fer</a:t>
            </a:r>
            <a:r>
              <a:rPr lang="en-US" sz="1200" dirty="0" smtClean="0"/>
              <a:t> </a:t>
            </a:r>
            <a:r>
              <a:rPr lang="en-US" sz="1200" dirty="0" err="1" smtClean="0"/>
              <a:t>boei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388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9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" y="0"/>
            <a:ext cx="74685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743" y="6464491"/>
            <a:ext cx="255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1993 Nature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488" y="150296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1984, 3 </a:t>
            </a:r>
            <a:r>
              <a:rPr lang="en-US" dirty="0" err="1" smtClean="0"/>
              <a:t>yr</a:t>
            </a:r>
            <a:r>
              <a:rPr lang="en-US" dirty="0" smtClean="0"/>
              <a:t> cycles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6546" y="3482804"/>
            <a:ext cx="366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Multiannual cycles absent since 1980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49027" y="3238945"/>
            <a:ext cx="557519" cy="428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4087"/>
            <a:ext cx="8229600" cy="334160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Flour beetles (</a:t>
            </a:r>
            <a:r>
              <a:rPr lang="en-US" i="1" u="sng" dirty="0" err="1" smtClean="0"/>
              <a:t>Tribolium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castaneum</a:t>
            </a:r>
            <a:r>
              <a:rPr lang="en-US" u="sng" dirty="0" smtClean="0"/>
              <a:t>)</a:t>
            </a:r>
          </a:p>
          <a:p>
            <a:r>
              <a:rPr lang="en-US" dirty="0" smtClean="0"/>
              <a:t>Artificially manipulated adult mortality and the pupae to adult recruitment rate to generate chaos</a:t>
            </a:r>
          </a:p>
          <a:p>
            <a:r>
              <a:rPr lang="en-US" dirty="0" smtClean="0"/>
              <a:t>Criticism: forced the system to match the model not other way around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66" y="151461"/>
            <a:ext cx="3712748" cy="2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" y="55285"/>
            <a:ext cx="4497188" cy="6552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930" y="526038"/>
            <a:ext cx="12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5330" y="5746571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eriod-3 cycle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5330" y="3114410"/>
            <a:ext cx="7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7993" y="6488668"/>
            <a:ext cx="22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Costantino</a:t>
            </a:r>
            <a:r>
              <a:rPr lang="en-US" dirty="0" smtClean="0"/>
              <a:t> et al.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6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752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: intrinsic growth rate at low population size (1/time)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: carrying capacity (number)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i="1" dirty="0" smtClean="0"/>
              <a:t>)</a:t>
            </a:r>
            <a:r>
              <a:rPr lang="en-US" dirty="0" smtClean="0"/>
              <a:t>: size of the population at time, t.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49" y="168596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2" y="4901211"/>
            <a:ext cx="8229600" cy="1825158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experiments with bacteria-eating ciliate predator and two species of bacteria</a:t>
            </a:r>
          </a:p>
          <a:p>
            <a:r>
              <a:rPr lang="en-US" dirty="0" smtClean="0"/>
              <a:t>Evidence of chaotic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2" y="652451"/>
            <a:ext cx="4108013" cy="342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852" y="415936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ource: www8.umoncton.ca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13" y="0"/>
            <a:ext cx="2392988" cy="176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8684" y="1769528"/>
            <a:ext cx="360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bacmap.wishartlab.com</a:t>
            </a:r>
            <a:r>
              <a:rPr lang="en-US" sz="1200" dirty="0"/>
              <a:t>/organisms/937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01" y="2191814"/>
            <a:ext cx="2286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8480" y="4020865"/>
            <a:ext cx="5070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microbewiki.kenyon.edu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Brevundimonas_diminuta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0753" y="2779745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Brevundimonas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47978" y="670954"/>
            <a:ext cx="12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Pedobacter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729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6" y="0"/>
            <a:ext cx="49279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194" y="6581001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Becks et al. 2005. Nature.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19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78" y="442734"/>
            <a:ext cx="8229600" cy="3670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  <a:endParaRPr lang="en-US" dirty="0" smtClean="0"/>
          </a:p>
          <a:p>
            <a:r>
              <a:rPr lang="en-US" dirty="0" smtClean="0"/>
              <a:t>“we cannot rule out the possibility … [of chaos in nature] …but the case is looking increasingly shaky, at least for multicellular organisms.</a:t>
            </a:r>
          </a:p>
          <a:p>
            <a:endParaRPr lang="en-US" dirty="0"/>
          </a:p>
          <a:p>
            <a:r>
              <a:rPr lang="en-US" dirty="0" smtClean="0"/>
              <a:t>Data sets are short term and noisy.</a:t>
            </a:r>
          </a:p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76" y="3763235"/>
            <a:ext cx="2106456" cy="3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7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3680"/>
          </a:xfrm>
        </p:spPr>
        <p:txBody>
          <a:bodyPr>
            <a:normAutofit/>
          </a:bodyPr>
          <a:lstStyle/>
          <a:p>
            <a:r>
              <a:rPr lang="en-US" dirty="0" smtClean="0"/>
              <a:t>Per capita growth rate decreases linearly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Has the general solution: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smtClean="0"/>
              <a:t>see </a:t>
            </a:r>
            <a:r>
              <a:rPr lang="en-US" sz="1300" dirty="0">
                <a:hlinkClick r:id="rId2"/>
              </a:rPr>
              <a:t>http://www.math.usu.edu/~powell/ysa-html/node8.</a:t>
            </a:r>
            <a:r>
              <a:rPr lang="en-US" sz="1300" dirty="0" smtClean="0">
                <a:hlinkClick r:id="rId2"/>
              </a:rPr>
              <a:t>html</a:t>
            </a:r>
            <a:r>
              <a:rPr lang="en-US" sz="1300" dirty="0" smtClean="0"/>
              <a:t> or differentiate the solution with respect to time to see it satisfies the logistic equation ordinary differential equation. Check </a:t>
            </a:r>
            <a:r>
              <a:rPr lang="en-US" sz="1300" i="1" dirty="0" smtClean="0"/>
              <a:t>t</a:t>
            </a:r>
            <a:r>
              <a:rPr lang="en-US" sz="1300" dirty="0" smtClean="0"/>
              <a:t>=0 gives </a:t>
            </a:r>
            <a:r>
              <a:rPr lang="en-US" sz="1300" i="1" dirty="0" smtClean="0"/>
              <a:t>N</a:t>
            </a:r>
            <a:r>
              <a:rPr lang="en-US" sz="1300" baseline="-25000" dirty="0" smtClean="0"/>
              <a:t>0</a:t>
            </a:r>
            <a:r>
              <a:rPr lang="en-US" sz="1300" dirty="0" smtClean="0"/>
              <a:t>, check t to infinity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7" y="2459772"/>
            <a:ext cx="2222500" cy="1092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7" y="4676349"/>
            <a:ext cx="4838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9-26 at 10.5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2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7" y="1417638"/>
            <a:ext cx="6260630" cy="51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such that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Equilbria</a:t>
            </a:r>
            <a:r>
              <a:rPr lang="en-US" dirty="0" smtClean="0"/>
              <a:t> can be unstable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Stability of </a:t>
            </a:r>
            <a:r>
              <a:rPr lang="en-US" dirty="0" err="1" smtClean="0"/>
              <a:t>equlibrium</a:t>
            </a:r>
            <a:r>
              <a:rPr lang="en-US" dirty="0" smtClean="0"/>
              <a:t> can be determined by a line-arrow diagram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022167"/>
            <a:ext cx="1775556" cy="8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202" y="1965657"/>
            <a:ext cx="5801746" cy="2428946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0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&lt; 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</a:t>
            </a:r>
            <a:r>
              <a:rPr lang="en-US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&gt;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265" y="6342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5" y="1503237"/>
            <a:ext cx="58420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012" y="2816651"/>
            <a:ext cx="7309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As from p28 </a:t>
            </a:r>
            <a:r>
              <a:rPr lang="en-US" sz="2400" dirty="0" err="1"/>
              <a:t>vandermeer</a:t>
            </a:r>
            <a:r>
              <a:rPr lang="en-US" sz="2400" dirty="0"/>
              <a:t> and </a:t>
            </a:r>
            <a:r>
              <a:rPr lang="en-US" sz="2400" dirty="0" smtClean="0"/>
              <a:t>Goldberg. This model has historical significance, but..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mr-IN" sz="2400" dirty="0" smtClean="0"/>
              <a:t>…</a:t>
            </a:r>
            <a:r>
              <a:rPr lang="en-CA" sz="2400" dirty="0" smtClean="0"/>
              <a:t> </a:t>
            </a:r>
            <a:r>
              <a:rPr lang="en-US" sz="2400" dirty="0" smtClean="0"/>
              <a:t>this is a poor population model because population size can be negative:</a:t>
            </a:r>
          </a:p>
          <a:p>
            <a:r>
              <a:rPr lang="en-US" sz="2400" dirty="0" smtClean="0"/>
              <a:t>		i.e. find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/>
              <a:t> for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/>
              <a:t> = 70,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= 100, and </a:t>
            </a:r>
            <a:r>
              <a:rPr lang="en-US" sz="2400" dirty="0" err="1" smtClean="0"/>
              <a:t>λ</a:t>
            </a:r>
            <a:r>
              <a:rPr lang="en-US" sz="2400" dirty="0" smtClean="0"/>
              <a:t>=5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is not the carrying capacity for this model: the positive equilibrium is </a:t>
            </a:r>
            <a:r>
              <a:rPr lang="en-US" sz="2400" i="1" dirty="0" smtClean="0">
                <a:latin typeface="Times New Roman"/>
                <a:cs typeface="Times New Roman"/>
              </a:rPr>
              <a:t>K(</a:t>
            </a:r>
            <a:r>
              <a:rPr lang="en-US" sz="2400" dirty="0" smtClean="0"/>
              <a:t>λ-1)/</a:t>
            </a:r>
            <a:r>
              <a:rPr lang="en-US" sz="2400" dirty="0" err="1"/>
              <a:t>λ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Turchin</a:t>
            </a:r>
            <a:r>
              <a:rPr lang="en-US" sz="2400" dirty="0" smtClean="0"/>
              <a:t>: </a:t>
            </a:r>
            <a:r>
              <a:rPr lang="en-US" sz="2400" i="1" dirty="0" smtClean="0"/>
              <a:t>Complex Population Dynamics</a:t>
            </a:r>
            <a:r>
              <a:rPr lang="en-US" sz="2400" dirty="0" smtClean="0"/>
              <a:t> has a good discussion of discrete time models with density dependence</a:t>
            </a:r>
            <a:r>
              <a:rPr lang="en-US" sz="2400" i="1" dirty="0" smtClean="0"/>
              <a:t> </a:t>
            </a:r>
            <a:r>
              <a:rPr lang="en-US" sz="2400" dirty="0" smtClean="0"/>
              <a:t>and their limitations</a:t>
            </a:r>
          </a:p>
        </p:txBody>
      </p:sp>
    </p:spTree>
    <p:extLst>
      <p:ext uri="{BB962C8B-B14F-4D97-AF65-F5344CB8AC3E}">
        <p14:creationId xmlns:p14="http://schemas.microsoft.com/office/powerpoint/2010/main" val="377610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869</Words>
  <Application>Microsoft Macintosh PowerPoint</Application>
  <PresentationFormat>On-screen Show (4:3)</PresentationFormat>
  <Paragraphs>132</Paragraphs>
  <Slides>32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Density dependence  The dependence of a per capita life history parameter on population size or density</vt:lpstr>
      <vt:lpstr>Logistic growth (continuous time)</vt:lpstr>
      <vt:lpstr>Logistic growth (continuous time)</vt:lpstr>
      <vt:lpstr>Logistic growth (continuous time)</vt:lpstr>
      <vt:lpstr>PowerPoint Presentation</vt:lpstr>
      <vt:lpstr>Logistic growth (continuous time)</vt:lpstr>
      <vt:lpstr>Equilibrium points</vt:lpstr>
      <vt:lpstr>Logistic growth (continuous time)</vt:lpstr>
      <vt:lpstr>Logistic growth (discrete time)</vt:lpstr>
      <vt:lpstr>PowerPoint Presentation</vt:lpstr>
      <vt:lpstr>PowerPoint Presentation</vt:lpstr>
      <vt:lpstr>Logistic growth (discrete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chaos?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73</cp:revision>
  <dcterms:created xsi:type="dcterms:W3CDTF">2017-01-27T02:45:42Z</dcterms:created>
  <dcterms:modified xsi:type="dcterms:W3CDTF">2019-10-01T14:17:04Z</dcterms:modified>
</cp:coreProperties>
</file>